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0" r:id="rId15"/>
    <p:sldId id="279" r:id="rId16"/>
    <p:sldId id="281" r:id="rId17"/>
    <p:sldId id="282" r:id="rId18"/>
    <p:sldId id="264" r:id="rId19"/>
    <p:sldId id="262" r:id="rId20"/>
    <p:sldId id="266" r:id="rId21"/>
    <p:sldId id="267" r:id="rId22"/>
    <p:sldId id="265" r:id="rId23"/>
    <p:sldId id="278" r:id="rId24"/>
    <p:sldId id="283" r:id="rId2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18B5EBC-5DAB-4FBD-889B-71004D268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BB329C-3EC9-4888-B879-BB7809634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B66BD-2FD2-475A-9684-0E6DB5E4507C}" type="datetime1">
              <a:rPr lang="ru-RU" smtClean="0"/>
              <a:t>22.09.2024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062D62-244D-4CCF-A677-27E268901B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83282-A873-49A2-A397-1824AE1BF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27FCE-ABAD-4430-A84B-7725950C64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995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A56CD2-737F-4562-9450-6DD383011167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7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9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99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43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07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201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350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06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3AF62C-87B8-43CE-848C-F393B7317044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B15EF-12F3-4BBE-A993-DC7E38689A8B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9E19B-8853-4850-B1B4-5C42ED4ECFAE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32102D-C969-4A3C-9970-65958EABA796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89C26-ED68-43A5-A5D1-374D56B92E4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D70AE-9564-495C-99D8-BD54D3209E9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DB5EC-148B-45CA-A9F3-2FB11EB9722B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06339-096F-4BD8-90F5-947B515D43EA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3DF87A-275A-4452-A16E-D1262854AD4A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AB197F-9E3F-4F23-8CBC-8AFDAF84DE04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787A40-A79C-47AA-9D46-6A6DD322738D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E3926-972A-43E0-8342-561EB87918C9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D937F-A65D-45FC-9CC7-A365D5811BF0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68722-C01B-4BC4-8E4C-166F4E99FE9F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97FAD-B852-4563-8015-502BED65666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BDCC5-45C7-444D-A2BC-A86DB1D6E34B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29A2D-D4BC-4CE4-97AA-02882DAA7AA5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3EBFB49-8E79-4DC0-9718-56980A5CE6A3}" type="datetime1">
              <a:rPr lang="ru-RU" noProof="0" smtClean="0"/>
              <a:t>22.09.2024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jpeg"/><Relationship Id="rId7" Type="http://schemas.openxmlformats.org/officeDocument/2006/relationships/hyperlink" Target="https://ru.wikipedia.org/wiki/%D0%9F%D0%BE%D0%BB%D1%8C%D0%B7%D0%BE%D0%B2%D0%B0%D1%82%D0%B5%D0%BB%D1%8C%D1%81%D0%BA%D0%B8%D0%B9_%D0%B8%D0%BD%D1%82%D0%B5%D1%80%D1%84%D0%B5%D0%B9%D1%8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F%D1%80%D0%BE%D0%B3%D1%80%D0%B0%D0%BC%D0%BC%D0%BD%D0%B0%D1%8F_%D1%81%D0%B8%D1%81%D1%82%D0%B5%D0%BC%D0%B0" TargetMode="External"/><Relationship Id="rId5" Type="http://schemas.openxmlformats.org/officeDocument/2006/relationships/hyperlink" Target="https://ru.wikipedia.org/wiki/%D0%98%D0%BD%D1%84%D0%BE%D1%80%D0%BC%D0%B0%D1%86%D0%B8%D0%BE%D0%BD%D0%BD%D0%B0%D1%8F_%D1%81%D0%B8%D1%81%D1%82%D0%B5%D0%BC%D0%B0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ka.guide/htm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E98CF-E200-4F16-958E-184BF93D0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</a:t>
            </a:r>
            <a:r>
              <a:rPr lang="ru-RU" dirty="0"/>
              <a:t>-приложения для генерирования формы рационализаторского предложения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F4421B-8360-4DAD-9EEE-87B667B14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2879" y="5028671"/>
            <a:ext cx="8791575" cy="1193800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Богданов Александр</a:t>
            </a:r>
          </a:p>
          <a:p>
            <a:r>
              <a:rPr lang="ru-RU" dirty="0"/>
              <a:t>Рубашек Александр</a:t>
            </a:r>
          </a:p>
          <a:p>
            <a:r>
              <a:rPr lang="ru-RU" dirty="0"/>
              <a:t>Дмитрук Илья</a:t>
            </a:r>
          </a:p>
        </p:txBody>
      </p:sp>
    </p:spTree>
    <p:extLst>
      <p:ext uri="{BB962C8B-B14F-4D97-AF65-F5344CB8AC3E}">
        <p14:creationId xmlns:p14="http://schemas.microsoft.com/office/powerpoint/2010/main" val="29675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EA953-9BB3-42BC-8997-DA4E525C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433137"/>
            <a:ext cx="4778153" cy="1816348"/>
          </a:xfrm>
        </p:spPr>
        <p:txBody>
          <a:bodyPr>
            <a:normAutofit/>
          </a:bodyPr>
          <a:lstStyle/>
          <a:p>
            <a:r>
              <a:rPr lang="ru-RU" sz="4000" dirty="0"/>
              <a:t>Взаимодействие с сервером</a:t>
            </a:r>
            <a:endParaRPr lang="ru-RU" sz="6000" cap="none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8D3B56-A1B3-4273-9DF5-B6300206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589" y="2249485"/>
            <a:ext cx="4778153" cy="3718177"/>
          </a:xfrm>
        </p:spPr>
        <p:txBody>
          <a:bodyPr/>
          <a:lstStyle/>
          <a:p>
            <a:r>
              <a:rPr lang="ru-RU" dirty="0"/>
              <a:t>Для базовой работы я так-же прописал основные функции и компоненты взаимодействия нашего сервера и базы данных.</a:t>
            </a:r>
            <a:r>
              <a:rPr lang="en-US" dirty="0"/>
              <a:t> </a:t>
            </a:r>
            <a:r>
              <a:rPr lang="ru-RU" dirty="0"/>
              <a:t>Сервер будет отвечать за отправление данных в БД. Генерацию документа и за ответы получаемые клиентом.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62AD41-6519-4C01-A78F-C70407D9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19" y="104310"/>
            <a:ext cx="1867161" cy="66493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7FF32B-0A3A-4D56-92E9-D3EE0F1A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510" y="204336"/>
            <a:ext cx="4667901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16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810507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ru-RU" sz="1600" dirty="0"/>
              <a:t>Сервер - это программное обеспечение, которое принимает и обрабатывает </a:t>
            </a:r>
            <a:r>
              <a:rPr lang="en-US" sz="1600" dirty="0"/>
              <a:t>http </a:t>
            </a:r>
            <a:r>
              <a:rPr lang="ru-RU" sz="1600" dirty="0"/>
              <a:t>запросы, после чего формирует ответ, и отправляет его клиенту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9F8AB9-ECD2-4B28-8C42-59571771B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9" y="1426947"/>
            <a:ext cx="6316007" cy="4308693"/>
          </a:xfrm>
          <a:prstGeom prst="rect">
            <a:avLst/>
          </a:prstGeom>
        </p:spPr>
      </p:pic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7086455D-2FDA-4795-A40B-FC70E20A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347" y="363539"/>
            <a:ext cx="2912532" cy="1257299"/>
          </a:xfrm>
        </p:spPr>
        <p:txBody>
          <a:bodyPr/>
          <a:lstStyle/>
          <a:p>
            <a:r>
              <a:rPr lang="ru-RU" dirty="0"/>
              <a:t>СЕРВЕР</a:t>
            </a:r>
          </a:p>
        </p:txBody>
      </p:sp>
    </p:spTree>
    <p:extLst>
      <p:ext uri="{BB962C8B-B14F-4D97-AF65-F5344CB8AC3E}">
        <p14:creationId xmlns:p14="http://schemas.microsoft.com/office/powerpoint/2010/main" val="279241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5" y="1468438"/>
            <a:ext cx="4432300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sz="1600" dirty="0"/>
              <a:t>NodeJS</a:t>
            </a:r>
            <a:r>
              <a:rPr lang="ru-RU" sz="1600" dirty="0"/>
              <a:t> - программная платформа для разработки преимущественно серверных приложений на языке JS</a:t>
            </a:r>
            <a:r>
              <a:rPr lang="ru-RU" sz="1200" dirty="0"/>
              <a:t>.</a:t>
            </a:r>
            <a:endParaRPr lang="en-US" sz="1600" dirty="0"/>
          </a:p>
          <a:p>
            <a:pPr marL="0" indent="0" rtl="0">
              <a:lnSpc>
                <a:spcPct val="110000"/>
              </a:lnSpc>
              <a:buNone/>
            </a:pPr>
            <a:r>
              <a:rPr lang="en-US" sz="1600" dirty="0"/>
              <a:t>     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n-US" sz="1200" dirty="0"/>
              <a:t>   </a:t>
            </a:r>
            <a:endParaRPr lang="ru-RU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9314A7-DE96-48C9-9367-EF0284CC2781}"/>
              </a:ext>
            </a:extLst>
          </p:cNvPr>
          <p:cNvSpPr txBox="1"/>
          <p:nvPr/>
        </p:nvSpPr>
        <p:spPr>
          <a:xfrm>
            <a:off x="7759701" y="865200"/>
            <a:ext cx="4432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NodeJS</a:t>
            </a:r>
            <a:endParaRPr lang="ru-RU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A60E4EA-9EE3-4ED9-A798-C7C1ECFBB7AD}"/>
              </a:ext>
            </a:extLst>
          </p:cNvPr>
          <p:cNvSpPr txBox="1"/>
          <p:nvPr/>
        </p:nvSpPr>
        <p:spPr>
          <a:xfrm>
            <a:off x="7781949" y="2821012"/>
            <a:ext cx="6104466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ru-RU" sz="1800" dirty="0"/>
              <a:t>Свойства </a:t>
            </a:r>
            <a:r>
              <a:rPr lang="en-US" sz="1800" dirty="0"/>
              <a:t>NodeJS:</a:t>
            </a:r>
          </a:p>
        </p:txBody>
      </p:sp>
      <p:sp>
        <p:nvSpPr>
          <p:cNvPr id="67" name="Объект 2">
            <a:extLst>
              <a:ext uri="{FF2B5EF4-FFF2-40B4-BE49-F238E27FC236}">
                <a16:creationId xmlns:a16="http://schemas.microsoft.com/office/drawing/2014/main" id="{38C879BB-3C1E-4382-AC4B-948A2597C862}"/>
              </a:ext>
            </a:extLst>
          </p:cNvPr>
          <p:cNvSpPr txBox="1">
            <a:spLocks/>
          </p:cNvSpPr>
          <p:nvPr/>
        </p:nvSpPr>
        <p:spPr>
          <a:xfrm>
            <a:off x="7575190" y="3212911"/>
            <a:ext cx="443230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ru-RU" sz="1600" dirty="0"/>
              <a:t>основан на </a:t>
            </a:r>
            <a:r>
              <a:rPr lang="en-US" sz="1600" dirty="0"/>
              <a:t>Chrome V8</a:t>
            </a:r>
            <a:r>
              <a:rPr lang="ru-RU" sz="1600" dirty="0"/>
              <a:t>.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ru-RU" sz="1600" dirty="0"/>
              <a:t>среда (контейнер) исполнения приложений на JavaScript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ru-RU" sz="1600" dirty="0"/>
              <a:t>ориентирован на события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ru-RU" sz="1600" dirty="0"/>
              <a:t>поддерживает механизм асинхронности;</a:t>
            </a:r>
            <a:endParaRPr lang="en-US" sz="16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   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200" dirty="0"/>
              <a:t>   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9266C3-6D48-4683-958B-293D919D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4" y="204954"/>
            <a:ext cx="3048425" cy="19052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753D8E-3073-4803-9018-016CFA4D0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25" y="2315164"/>
            <a:ext cx="500132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4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E1648-E2F2-43E9-A7BC-D1F2B263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1"/>
            <a:ext cx="2912532" cy="1257299"/>
          </a:xfrm>
        </p:spPr>
        <p:txBody>
          <a:bodyPr/>
          <a:lstStyle/>
          <a:p>
            <a:r>
              <a:rPr lang="ru-RU" dirty="0"/>
              <a:t>Паттерн </a:t>
            </a:r>
            <a:r>
              <a:rPr lang="en-US" dirty="0" err="1"/>
              <a:t>mvc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8B4E17-B0AB-48AD-9A19-B3BAC9581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139419"/>
            <a:ext cx="3953931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MVC – </a:t>
            </a:r>
            <a:r>
              <a:rPr lang="ru-RU" dirty="0"/>
              <a:t>это архитектурный паттерн построения приложения. Он состоит из трёх компонентов</a:t>
            </a:r>
            <a:r>
              <a:rPr lang="en-US" dirty="0"/>
              <a:t>: </a:t>
            </a:r>
            <a:r>
              <a:rPr lang="ru-RU" dirty="0"/>
              <a:t>представления – визуальной части, модели – данных, контролера – обработчика действий пользователя.</a:t>
            </a:r>
          </a:p>
          <a:p>
            <a:endParaRPr lang="ru-RU" dirty="0"/>
          </a:p>
          <a:p>
            <a:r>
              <a:rPr lang="ru-RU" dirty="0"/>
              <a:t>В веб-приложениях в рамках данного паттерна входят ещё маршрутизаторы, которые по </a:t>
            </a:r>
            <a:r>
              <a:rPr lang="en-US" dirty="0" err="1"/>
              <a:t>url</a:t>
            </a:r>
            <a:r>
              <a:rPr lang="ru-RU" dirty="0"/>
              <a:t> направляют запросы на определённые</a:t>
            </a:r>
            <a:r>
              <a:rPr lang="en-US" dirty="0"/>
              <a:t> </a:t>
            </a:r>
            <a:r>
              <a:rPr lang="ru-RU"/>
              <a:t>методы контролеров.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4B59AC-28DC-428A-942C-ACC34C19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56" y="609601"/>
            <a:ext cx="6993292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468438"/>
            <a:ext cx="4023387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n-US" sz="1600" dirty="0" err="1"/>
              <a:t>Docxtemplater</a:t>
            </a:r>
            <a:r>
              <a:rPr lang="ru-RU" sz="1600" dirty="0"/>
              <a:t> - это модуль для </a:t>
            </a:r>
            <a:r>
              <a:rPr lang="en-US" sz="1600" dirty="0"/>
              <a:t>NodeJS</a:t>
            </a:r>
            <a:r>
              <a:rPr lang="ru-RU" sz="1600" dirty="0"/>
              <a:t>, предназначенный для генерации </a:t>
            </a:r>
            <a:r>
              <a:rPr lang="en-US" sz="1600" dirty="0"/>
              <a:t>word </a:t>
            </a:r>
            <a:r>
              <a:rPr lang="ru-RU" sz="1600" dirty="0"/>
              <a:t>документа на основе шаблона.</a:t>
            </a:r>
          </a:p>
        </p:txBody>
      </p:sp>
      <p:sp>
        <p:nvSpPr>
          <p:cNvPr id="63" name="Заголовок 7">
            <a:extLst>
              <a:ext uri="{FF2B5EF4-FFF2-40B4-BE49-F238E27FC236}">
                <a16:creationId xmlns:a16="http://schemas.microsoft.com/office/drawing/2014/main" id="{0B7F00DE-A418-4496-B46F-1A83A917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779" y="770466"/>
            <a:ext cx="3856037" cy="58155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Docxtemplater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466AFB-84B2-40EA-B214-1D3453D8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1" y="135997"/>
            <a:ext cx="6412004" cy="65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9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Front-end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10000"/>
              </a:lnSpc>
            </a:pPr>
            <a:r>
              <a:rPr lang="ru-RU" sz="1200" b="1" i="0" dirty="0" err="1">
                <a:effectLst/>
                <a:latin typeface="Arial Black" panose="020B0A04020102020204" pitchFamily="34" charset="0"/>
              </a:rPr>
              <a:t>Фронтенд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 (</a:t>
            </a:r>
            <a:r>
              <a:rPr lang="ru-RU" sz="1200" b="0" i="0" u="none" strike="noStrike" dirty="0">
                <a:effectLst/>
                <a:latin typeface="Arial Black" panose="020B0A04020102020204" pitchFamily="34" charset="0"/>
                <a:hlinkClick r:id="rId4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 </a:t>
            </a:r>
            <a:r>
              <a:rPr lang="ru-RU" sz="1200" b="0" i="1" dirty="0" err="1">
                <a:effectLst/>
                <a:latin typeface="Arial Black" panose="020B0A04020102020204" pitchFamily="34" charset="0"/>
              </a:rPr>
              <a:t>front</a:t>
            </a:r>
            <a:r>
              <a:rPr lang="ru-RU" sz="1200" b="0" i="1" dirty="0">
                <a:effectLst/>
                <a:latin typeface="Arial Black" panose="020B0A04020102020204" pitchFamily="34" charset="0"/>
              </a:rPr>
              <a:t> </a:t>
            </a:r>
            <a:r>
              <a:rPr lang="ru-RU" sz="1200" b="0" i="1" dirty="0" err="1">
                <a:effectLst/>
                <a:latin typeface="Arial Black" panose="020B0A04020102020204" pitchFamily="34" charset="0"/>
              </a:rPr>
              <a:t>end</a:t>
            </a:r>
            <a:r>
              <a:rPr lang="ru-RU" sz="1200" b="0" i="1" dirty="0">
                <a:effectLst/>
                <a:latin typeface="Arial Black" panose="020B0A04020102020204" pitchFamily="34" charset="0"/>
              </a:rPr>
              <a:t>, </a:t>
            </a:r>
            <a:r>
              <a:rPr lang="ru-RU" sz="1200" b="0" i="1" dirty="0" err="1">
                <a:effectLst/>
                <a:latin typeface="Arial Black" panose="020B0A04020102020204" pitchFamily="34" charset="0"/>
              </a:rPr>
              <a:t>frontend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) — презентационная часть </a:t>
            </a:r>
            <a:r>
              <a:rPr lang="ru-RU" sz="1200" b="0" i="0" dirty="0" err="1">
                <a:effectLst/>
                <a:latin typeface="Arial Black" panose="020B0A04020102020204" pitchFamily="34" charset="0"/>
              </a:rPr>
              <a:t>web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 приложений, </a:t>
            </a:r>
            <a:r>
              <a:rPr lang="ru-RU" sz="1200" b="0" i="0" u="none" strike="noStrike" dirty="0">
                <a:effectLst/>
                <a:latin typeface="Arial Black" panose="020B0A04020102020204" pitchFamily="34" charset="0"/>
                <a:hlinkClick r:id="rId5" tooltip="Информацион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информационной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 или </a:t>
            </a:r>
            <a:r>
              <a:rPr lang="ru-RU" sz="1200" b="0" i="0" u="none" strike="noStrike" dirty="0">
                <a:effectLst/>
                <a:latin typeface="Arial Black" panose="020B0A04020102020204" pitchFamily="34" charset="0"/>
                <a:hlinkClick r:id="rId6" tooltip="Программная система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программной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 системы, её </a:t>
            </a:r>
            <a:r>
              <a:rPr lang="ru-RU" sz="1200" b="0" i="0" u="none" strike="noStrike" dirty="0">
                <a:effectLst/>
                <a:latin typeface="Arial Black" panose="020B0A04020102020204" pitchFamily="34" charset="0"/>
                <a:hlinkClick r:id="rId7" tooltip="Пользовательский интерфей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пользовательский интерфейс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 и связанные с ним компоненты; применяется в соотношении с базисной частью системы, её внутренней реализацией</a:t>
            </a:r>
            <a:endParaRPr lang="ru-RU" sz="1200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C84DEF-15B1-4ABA-93E5-A0B76C766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044" y="1357803"/>
            <a:ext cx="4978470" cy="14665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80DD5-EF11-4623-B4D4-6E875142B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7540" y="1717283"/>
            <a:ext cx="5044544" cy="22261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2BFF50E-56FC-42D2-A395-3F304735BB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124" y="108567"/>
            <a:ext cx="7436820" cy="66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5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UI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10000"/>
              </a:lnSpc>
            </a:pPr>
            <a:r>
              <a:rPr lang="ru-RU" sz="1200" b="0" i="0" dirty="0">
                <a:effectLst/>
                <a:latin typeface="Arial Black" panose="020B0A04020102020204" pitchFamily="34" charset="0"/>
              </a:rPr>
              <a:t>UI (от англ. </a:t>
            </a:r>
            <a:r>
              <a:rPr lang="ru-RU" sz="1200" b="0" i="0" dirty="0" err="1">
                <a:effectLst/>
                <a:latin typeface="Arial Black" panose="020B0A04020102020204" pitchFamily="34" charset="0"/>
              </a:rPr>
              <a:t>user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 </a:t>
            </a:r>
            <a:r>
              <a:rPr lang="ru-RU" sz="1200" b="0" i="0" dirty="0" err="1">
                <a:effectLst/>
                <a:latin typeface="Arial Black" panose="020B0A04020102020204" pitchFamily="34" charset="0"/>
              </a:rPr>
              <a:t>interface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) — пользовательский интерфейс: все кнопки, таблички, поля ввода текста и другие способы взаимодействия юзера с сайтом, приложением или иным IT-сервисом.</a:t>
            </a:r>
          </a:p>
          <a:p>
            <a:pPr algn="just" rtl="0">
              <a:lnSpc>
                <a:spcPct val="110000"/>
              </a:lnSpc>
            </a:pPr>
            <a:r>
              <a:rPr lang="ru-RU" sz="1200" dirty="0">
                <a:latin typeface="Arial Black" panose="020B0A04020102020204" pitchFamily="34" charset="0"/>
              </a:rPr>
              <a:t>Как это сделать красивым?</a:t>
            </a:r>
            <a:endParaRPr lang="en-US" sz="1200" dirty="0">
              <a:latin typeface="Arial Black" panose="020B0A04020102020204" pitchFamily="34" charset="0"/>
            </a:endParaRPr>
          </a:p>
          <a:p>
            <a:pPr algn="just" rtl="0">
              <a:lnSpc>
                <a:spcPct val="110000"/>
              </a:lnSpc>
            </a:pPr>
            <a:r>
              <a:rPr lang="ru-RU" sz="1200" dirty="0">
                <a:latin typeface="Arial Black" panose="020B0A04020102020204" pitchFamily="34" charset="0"/>
              </a:rPr>
              <a:t>Единство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2C35A3-AA5A-4BA3-8CE3-2660CC0D1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729" y="857687"/>
            <a:ext cx="4067852" cy="4314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47D32A-FDAF-4FC1-A74C-EC91FD96C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029" y="875552"/>
            <a:ext cx="3550756" cy="42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CSS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10000"/>
              </a:lnSpc>
            </a:pPr>
            <a:r>
              <a:rPr lang="ru-RU" sz="1200" b="0" i="0" dirty="0">
                <a:effectLst/>
                <a:latin typeface="Arial Black" panose="020B0A04020102020204" pitchFamily="34" charset="0"/>
              </a:rPr>
              <a:t>CSS — язык каскадных стилей, который задаёт визуальное оформление для </a:t>
            </a:r>
            <a:r>
              <a:rPr lang="ru-RU" sz="1200" b="0" i="0" dirty="0">
                <a:effectLst/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, SVG и других языков разметки.</a:t>
            </a:r>
            <a:endParaRPr lang="en-US" sz="1200" b="0" i="0" dirty="0">
              <a:effectLst/>
              <a:latin typeface="Arial Black" panose="020B0A04020102020204" pitchFamily="34" charset="0"/>
            </a:endParaRPr>
          </a:p>
          <a:p>
            <a:pPr algn="just" rtl="0">
              <a:lnSpc>
                <a:spcPct val="110000"/>
              </a:lnSpc>
            </a:pPr>
            <a:r>
              <a:rPr lang="ru-RU" sz="1200" dirty="0">
                <a:latin typeface="Arial Black" panose="020B0A04020102020204" pitchFamily="34" charset="0"/>
              </a:rPr>
              <a:t>Свойства объектов разметки</a:t>
            </a:r>
          </a:p>
        </p:txBody>
      </p:sp>
      <p:pic>
        <p:nvPicPr>
          <p:cNvPr id="3074" name="Picture 2" descr="Прокачиваем навыки CSS с помощью селектора :has() / Хабр">
            <a:extLst>
              <a:ext uri="{FF2B5EF4-FFF2-40B4-BE49-F238E27FC236}">
                <a16:creationId xmlns:a16="http://schemas.microsoft.com/office/drawing/2014/main" id="{A786141B-305F-4920-B2E4-33BEF1DB9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4300"/>
            <a:ext cx="6773333" cy="33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197E9D-53A6-4D30-96BC-FC06BA61C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3826744"/>
            <a:ext cx="409632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3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CSS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10000"/>
              </a:lnSpc>
            </a:pPr>
            <a:r>
              <a:rPr lang="ru-RU" sz="1200" dirty="0">
                <a:latin typeface="Arial Black" panose="020B0A04020102020204" pitchFamily="34" charset="0"/>
              </a:rPr>
              <a:t>Селекторы</a:t>
            </a:r>
            <a:endParaRPr lang="en-US" sz="1200" b="0" i="0" dirty="0">
              <a:effectLst/>
              <a:latin typeface="Arial Black" panose="020B0A04020102020204" pitchFamily="34" charset="0"/>
            </a:endParaRPr>
          </a:p>
          <a:p>
            <a:pPr algn="just" rtl="0">
              <a:lnSpc>
                <a:spcPct val="110000"/>
              </a:lnSpc>
            </a:pPr>
            <a:r>
              <a:rPr lang="ru-RU" sz="1200" dirty="0">
                <a:latin typeface="Arial Black" panose="020B0A04020102020204" pitchFamily="34" charset="0"/>
              </a:rPr>
              <a:t>Свойства</a:t>
            </a:r>
          </a:p>
          <a:p>
            <a:pPr algn="just" rtl="0">
              <a:lnSpc>
                <a:spcPct val="110000"/>
              </a:lnSpc>
            </a:pPr>
            <a:endParaRPr lang="ru-RU" sz="1600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Прокачиваем навыки CSS с помощью селектора :has() / Хабр">
            <a:extLst>
              <a:ext uri="{FF2B5EF4-FFF2-40B4-BE49-F238E27FC236}">
                <a16:creationId xmlns:a16="http://schemas.microsoft.com/office/drawing/2014/main" id="{A786141B-305F-4920-B2E4-33BEF1DB9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4300"/>
            <a:ext cx="6773333" cy="33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224A0B-A3A1-4B76-A72E-FA4FC067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53" y="3817937"/>
            <a:ext cx="3248025" cy="8477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539103-D660-4722-A212-DEE22441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556" y="3817937"/>
            <a:ext cx="2934109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3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3200" dirty="0"/>
              <a:t>HBS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algn="just" rtl="0">
              <a:lnSpc>
                <a:spcPct val="110000"/>
              </a:lnSpc>
            </a:pPr>
            <a:r>
              <a:rPr lang="ru-RU" sz="1200" dirty="0" err="1">
                <a:latin typeface="Arial Black" panose="020B0A04020102020204" pitchFamily="34" charset="0"/>
              </a:rPr>
              <a:t>Шаблонизатор</a:t>
            </a:r>
            <a:endParaRPr lang="ru-RU" sz="1200" dirty="0">
              <a:latin typeface="Arial Black" panose="020B0A04020102020204" pitchFamily="34" charset="0"/>
            </a:endParaRPr>
          </a:p>
          <a:p>
            <a:pPr algn="just" rtl="0">
              <a:lnSpc>
                <a:spcPct val="110000"/>
              </a:lnSpc>
            </a:pPr>
            <a:r>
              <a:rPr lang="ru-RU" sz="1200" b="0" i="0" dirty="0">
                <a:effectLst/>
                <a:latin typeface="Arial Black" panose="020B0A04020102020204" pitchFamily="34" charset="0"/>
              </a:rPr>
              <a:t>Шаблоны </a:t>
            </a:r>
            <a:r>
              <a:rPr lang="ru-RU" sz="1200" b="0" i="0" dirty="0" err="1">
                <a:effectLst/>
                <a:latin typeface="Arial Black" panose="020B0A04020102020204" pitchFamily="34" charset="0"/>
              </a:rPr>
              <a:t>Handlebars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 выглядят как обычный HTML, со встроенными </a:t>
            </a:r>
            <a:r>
              <a:rPr lang="ru-RU" sz="1200" b="0" i="0" dirty="0" err="1">
                <a:effectLst/>
                <a:latin typeface="Arial Black" panose="020B0A04020102020204" pitchFamily="34" charset="0"/>
              </a:rPr>
              <a:t>handlebars</a:t>
            </a:r>
            <a:r>
              <a:rPr lang="ru-RU" sz="1200" b="0" i="0" dirty="0">
                <a:effectLst/>
                <a:latin typeface="Arial Black" panose="020B0A04020102020204" pitchFamily="34" charset="0"/>
              </a:rPr>
              <a:t>-выражениями</a:t>
            </a:r>
            <a:endParaRPr lang="ru-RU" sz="1200" dirty="0">
              <a:latin typeface="Arial Black" panose="020B0A04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DC293D-8C10-4061-BF4D-D6F6F8BB3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64800"/>
            <a:ext cx="6169071" cy="260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62076-137E-4A85-B95D-E75592A54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62" y="2732938"/>
            <a:ext cx="6169071" cy="1096143"/>
          </a:xfrm>
          <a:prstGeom prst="rect">
            <a:avLst/>
          </a:prstGeom>
        </p:spPr>
      </p:pic>
      <p:pic>
        <p:nvPicPr>
          <p:cNvPr id="2052" name="Picture 4" descr="A Beginner's Guide to Handlebars — SitePoint">
            <a:extLst>
              <a:ext uri="{FF2B5EF4-FFF2-40B4-BE49-F238E27FC236}">
                <a16:creationId xmlns:a16="http://schemas.microsoft.com/office/drawing/2014/main" id="{A0B4C608-0C4F-4C6E-A691-730687A3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3954293"/>
            <a:ext cx="6151483" cy="24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2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17D12-BB98-4298-A030-F3862105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18518"/>
            <a:ext cx="11150599" cy="1478570"/>
          </a:xfrm>
        </p:spPr>
        <p:txBody>
          <a:bodyPr/>
          <a:lstStyle/>
          <a:p>
            <a:r>
              <a:rPr lang="ru-RU" dirty="0"/>
              <a:t>Белорусский государственный технологический университет</a:t>
            </a:r>
          </a:p>
        </p:txBody>
      </p:sp>
      <p:pic>
        <p:nvPicPr>
          <p:cNvPr id="4098" name="Picture 2" descr="Белорусский государственный технологический университет (БГТУ)">
            <a:extLst>
              <a:ext uri="{FF2B5EF4-FFF2-40B4-BE49-F238E27FC236}">
                <a16:creationId xmlns:a16="http://schemas.microsoft.com/office/drawing/2014/main" id="{3FAD3942-A31C-4B62-9125-98E12BA4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49" y="2238982"/>
            <a:ext cx="5905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ФАКУЛЬТЕТ ИНФОРМАЦИОННЫХ ТЕХНОЛОГИЙ — Сайт факультета информационных  технологий Белорусского государственного технологического университета">
            <a:extLst>
              <a:ext uri="{FF2B5EF4-FFF2-40B4-BE49-F238E27FC236}">
                <a16:creationId xmlns:a16="http://schemas.microsoft.com/office/drawing/2014/main" id="{BDB82B58-F506-4EC3-837E-34B96937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46245"/>
            <a:ext cx="1867959" cy="195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Белорусский государственный технологический университет">
            <a:extLst>
              <a:ext uri="{FF2B5EF4-FFF2-40B4-BE49-F238E27FC236}">
                <a16:creationId xmlns:a16="http://schemas.microsoft.com/office/drawing/2014/main" id="{8AF45B86-6B64-49DE-AED3-69850182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37" y="4239231"/>
            <a:ext cx="2140889" cy="237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1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670D7-8D8B-4B38-BEC6-AA53E8AE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4AF2A8-7986-4CCF-8C0C-4B47976E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50215" algn="just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проделанной работы было создано удобное и функциональное Web-приложение, позволяющее пользователям быстро и эффективно генерировать формы рационализаторских предложений.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240292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C6886-CB38-4956-9B43-F950885A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16651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9546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17D12-BB98-4298-A030-F3862105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134050"/>
            <a:ext cx="7120467" cy="1294949"/>
          </a:xfrm>
        </p:spPr>
        <p:txBody>
          <a:bodyPr/>
          <a:lstStyle/>
          <a:p>
            <a:r>
              <a:rPr lang="ru-RU" dirty="0"/>
              <a:t>Рационализованное предложение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951879-EF81-4986-817B-A5DFBCB6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90" y="881311"/>
            <a:ext cx="5480177" cy="47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CCDF-6879-48C0-8A29-170057DCF21D}"/>
              </a:ext>
            </a:extLst>
          </p:cNvPr>
          <p:cNvSpPr txBox="1"/>
          <p:nvPr/>
        </p:nvSpPr>
        <p:spPr>
          <a:xfrm>
            <a:off x="499533" y="2438400"/>
            <a:ext cx="604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Требования: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 для заполнения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База данных для хранения всех предложений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выходе был документ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редактирования и удаления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Акт на предложение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NodeJS </a:t>
            </a:r>
            <a:r>
              <a:rPr lang="ru-RU" dirty="0"/>
              <a:t>и </a:t>
            </a:r>
            <a:r>
              <a:rPr lang="en-US" dirty="0"/>
              <a:t>MariaDB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90F192-CF2B-4DF9-A834-930AB387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44" y="1507066"/>
            <a:ext cx="5402156" cy="31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2CCDF-6879-48C0-8A29-170057DCF21D}"/>
              </a:ext>
            </a:extLst>
          </p:cNvPr>
          <p:cNvSpPr txBox="1"/>
          <p:nvPr/>
        </p:nvSpPr>
        <p:spPr>
          <a:xfrm>
            <a:off x="499533" y="2438400"/>
            <a:ext cx="604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NodeJS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HBS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ORM Prisma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  <a:endParaRPr lang="ru-RU" dirty="0"/>
          </a:p>
        </p:txBody>
      </p:sp>
      <p:pic>
        <p:nvPicPr>
          <p:cNvPr id="7170" name="Picture 2" descr="Node.js — Википедия">
            <a:extLst>
              <a:ext uri="{FF2B5EF4-FFF2-40B4-BE49-F238E27FC236}">
                <a16:creationId xmlns:a16="http://schemas.microsoft.com/office/drawing/2014/main" id="{ABE2959C-FEFA-4ABB-9B05-636E104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62" y="294852"/>
            <a:ext cx="3499671" cy="214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mazon RDS для MariaDB – Amazon Web Services (AWS)">
            <a:extLst>
              <a:ext uri="{FF2B5EF4-FFF2-40B4-BE49-F238E27FC236}">
                <a16:creationId xmlns:a16="http://schemas.microsoft.com/office/drawing/2014/main" id="{AD15E2A2-A6BE-481A-A6E3-3864F046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16" y="622830"/>
            <a:ext cx="3238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onverting Handlebars AST to Template Strings with hbs-ast-to-str - DEV  Community">
            <a:extLst>
              <a:ext uri="{FF2B5EF4-FFF2-40B4-BE49-F238E27FC236}">
                <a16:creationId xmlns:a16="http://schemas.microsoft.com/office/drawing/2014/main" id="{A1AC835D-CBFA-4CFD-A7CA-4D9E0C7A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297" y="2438400"/>
            <a:ext cx="2789237" cy="154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risma - Tech Partners | Cloudflare">
            <a:extLst>
              <a:ext uri="{FF2B5EF4-FFF2-40B4-BE49-F238E27FC236}">
                <a16:creationId xmlns:a16="http://schemas.microsoft.com/office/drawing/2014/main" id="{BF38B2CB-BDDD-4BE8-BEEF-59A01361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65" y="2554677"/>
            <a:ext cx="5022436" cy="152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itHub — A Beginner's Introduction | by Thiago Marsal Farias | Medium">
            <a:extLst>
              <a:ext uri="{FF2B5EF4-FFF2-40B4-BE49-F238E27FC236}">
                <a16:creationId xmlns:a16="http://schemas.microsoft.com/office/drawing/2014/main" id="{1AD15F88-AC0B-40DD-88EA-3E34167B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42" y="4076449"/>
            <a:ext cx="5696479" cy="211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3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65C4D-9FE0-42F6-A5BA-8D1F35E4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2" y="352927"/>
            <a:ext cx="3730095" cy="875670"/>
          </a:xfrm>
        </p:spPr>
        <p:txBody>
          <a:bodyPr/>
          <a:lstStyle/>
          <a:p>
            <a:r>
              <a:rPr lang="en-US" dirty="0"/>
              <a:t>Web-</a:t>
            </a:r>
            <a:r>
              <a:rPr lang="ru-RU" dirty="0"/>
              <a:t>приложение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60B832-C62D-4DBE-B283-FDF062BED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966" y="1374293"/>
            <a:ext cx="3856037" cy="354171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Веб-приложение — это программное обеспечение, которое работает на веб-сервере и доступно через браузер.</a:t>
            </a:r>
          </a:p>
          <a:p>
            <a:r>
              <a:rPr lang="ru-RU" dirty="0"/>
              <a:t>Зачем нужны веб-приложения?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Обеспечение удобного доступа к услугам и информации в любое время и из любого места.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Упрощение взаимодействия с клиентами и партнерами.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Возможность быстрого масштабирования и интеграции с другими системами. </a:t>
            </a:r>
          </a:p>
          <a:p>
            <a:endParaRPr lang="ru-RU" dirty="0"/>
          </a:p>
        </p:txBody>
      </p:sp>
      <p:pic>
        <p:nvPicPr>
          <p:cNvPr id="1029" name="Picture 5" descr="Тест энергоэффективности пяти основных браузеров. Сравниваем Firefox,  Opera, Edge, Chrome и Яндекс.Браузер">
            <a:extLst>
              <a:ext uri="{FF2B5EF4-FFF2-40B4-BE49-F238E27FC236}">
                <a16:creationId xmlns:a16="http://schemas.microsoft.com/office/drawing/2014/main" id="{8E195D24-C829-4623-9261-E5E4C79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83" y="592666"/>
            <a:ext cx="4909584" cy="359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 descr="Server PNG Transparent Images Free Download | Vector Files | Pngtree">
            <a:extLst>
              <a:ext uri="{FF2B5EF4-FFF2-40B4-BE49-F238E27FC236}">
                <a16:creationId xmlns:a16="http://schemas.microsoft.com/office/drawing/2014/main" id="{94D4AEF9-B773-470C-8CFC-4334633DC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7" name="Picture 13" descr="Desktop, pc, server icon - Free download on Iconfinder">
            <a:extLst>
              <a:ext uri="{FF2B5EF4-FFF2-40B4-BE49-F238E27FC236}">
                <a16:creationId xmlns:a16="http://schemas.microsoft.com/office/drawing/2014/main" id="{E70EBC93-6D61-4BB6-B5E5-20BF7306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92" y="3276600"/>
            <a:ext cx="3278815" cy="32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1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65C4D-9FE0-42F6-A5BA-8D1F35E4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2" y="352927"/>
            <a:ext cx="3730095" cy="875670"/>
          </a:xfrm>
        </p:spPr>
        <p:txBody>
          <a:bodyPr/>
          <a:lstStyle/>
          <a:p>
            <a:r>
              <a:rPr lang="ru-RU" dirty="0"/>
              <a:t>Базы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60B832-C62D-4DBE-B283-FDF062BED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966" y="1374293"/>
            <a:ext cx="3856037" cy="354171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База данных — это организованное хранилище данных, позволяющее эффективно управлять и обрабатывать информацию.</a:t>
            </a:r>
          </a:p>
          <a:p>
            <a:r>
              <a:rPr lang="ru-RU" dirty="0"/>
              <a:t>Зачем нужны базы данных?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Хранение больших объемов информации в структурированном виде.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Быстрый и удобный доступ к данным для их анализа и использования в приложениях.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Обеспечение целостности и безопасности данных.”</a:t>
            </a:r>
            <a:endParaRPr lang="ru-RU" dirty="0"/>
          </a:p>
        </p:txBody>
      </p:sp>
      <p:sp>
        <p:nvSpPr>
          <p:cNvPr id="8" name="AutoShape 7" descr="Server PNG Transparent Images Free Download | Vector Files | Pngtree">
            <a:extLst>
              <a:ext uri="{FF2B5EF4-FFF2-40B4-BE49-F238E27FC236}">
                <a16:creationId xmlns:a16="http://schemas.microsoft.com/office/drawing/2014/main" id="{94D4AEF9-B773-470C-8CFC-4334633DC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9" name="Picture 11" descr="Сайфер - База данных ЦР">
            <a:extLst>
              <a:ext uri="{FF2B5EF4-FFF2-40B4-BE49-F238E27FC236}">
                <a16:creationId xmlns:a16="http://schemas.microsoft.com/office/drawing/2014/main" id="{4C64B78E-EF5A-4D56-9D92-EB911F4E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032" y="1584567"/>
            <a:ext cx="3384066" cy="338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3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EA953-9BB3-42BC-8997-DA4E525C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433137"/>
            <a:ext cx="4778153" cy="1816348"/>
          </a:xfrm>
        </p:spPr>
        <p:txBody>
          <a:bodyPr>
            <a:normAutofit/>
          </a:bodyPr>
          <a:lstStyle/>
          <a:p>
            <a:r>
              <a:rPr lang="ru-RU" sz="4000" dirty="0"/>
              <a:t>Взаимодействие веб-приложений и баз данных</a:t>
            </a:r>
            <a:endParaRPr lang="ru-RU" sz="6000" cap="non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B95271-791B-4A20-AE40-8306B4D2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8D3B56-A1B3-4273-9DF5-B6300206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589" y="2249485"/>
            <a:ext cx="4778153" cy="3718177"/>
          </a:xfrm>
        </p:spPr>
        <p:txBody>
          <a:bodyPr/>
          <a:lstStyle/>
          <a:p>
            <a:r>
              <a:rPr lang="ru-RU" dirty="0"/>
              <a:t>Взаимодействие сервера и базы данных является основой современного веб-программирования. Большинство известных нам приложений запускаемые в браузере используют базы данных. </a:t>
            </a:r>
            <a:r>
              <a:rPr lang="en-US" dirty="0"/>
              <a:t>VK, YouTube, Spotify</a:t>
            </a:r>
            <a:r>
              <a:rPr lang="ru-RU" dirty="0"/>
              <a:t> и огромное количество интернет приложений используют такую связь. Она позволяет получать и обрабатывать и хранить данные клиента. Самому же клиенту не требуется волноваться по поводу «Места на диске», «Объеме данных». Он просто запускает и это работает.</a:t>
            </a:r>
          </a:p>
        </p:txBody>
      </p:sp>
      <p:pic>
        <p:nvPicPr>
          <p:cNvPr id="3084" name="Picture 12" descr="Клиент-серверная архитектура в картинках / Хабр">
            <a:extLst>
              <a:ext uri="{FF2B5EF4-FFF2-40B4-BE49-F238E27FC236}">
                <a16:creationId xmlns:a16="http://schemas.microsoft.com/office/drawing/2014/main" id="{5FF8CE59-6067-4F8E-8D8D-981FC76A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116" y="668866"/>
            <a:ext cx="6383136" cy="37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3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EA953-9BB3-42BC-8997-DA4E525C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433137"/>
            <a:ext cx="4778153" cy="1816348"/>
          </a:xfrm>
        </p:spPr>
        <p:txBody>
          <a:bodyPr>
            <a:normAutofit/>
          </a:bodyPr>
          <a:lstStyle/>
          <a:p>
            <a:r>
              <a:rPr lang="ru-RU" sz="4000" dirty="0"/>
              <a:t>Разработка нашей базы данных</a:t>
            </a:r>
            <a:endParaRPr lang="ru-RU" sz="6000" cap="non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B95271-791B-4A20-AE40-8306B4D2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8D3B56-A1B3-4273-9DF5-B6300206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4589" y="2249485"/>
            <a:ext cx="4778153" cy="3718177"/>
          </a:xfrm>
        </p:spPr>
        <p:txBody>
          <a:bodyPr/>
          <a:lstStyle/>
          <a:p>
            <a:r>
              <a:rPr lang="ru-RU" dirty="0"/>
              <a:t>Целью разработки базы данных было хранения данных документа и возможность его автоматической генерации. Для того чтобы лишний раз не открывать </a:t>
            </a:r>
            <a:r>
              <a:rPr lang="en-US" dirty="0"/>
              <a:t>Word</a:t>
            </a:r>
            <a:r>
              <a:rPr lang="ru-RU" dirty="0"/>
              <a:t>, не настраивать стили, шрифты, размер текста. Вы просто открываете вкладку в браузере, пишете необходимые данные и на их основе генерируется документ.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3A8E8A-050A-49ED-838F-4FCA60E4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42" y="1066799"/>
            <a:ext cx="7189258" cy="47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9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3_TF45165253.potx" id="{A8C0DD47-C293-4B64-9C40-730080D19D63}" vid="{9DD7EEEF-B0B0-44C8-99AD-0D54D446509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202</TotalTime>
  <Words>606</Words>
  <Application>Microsoft Office PowerPoint</Application>
  <PresentationFormat>Широкоэкранный</PresentationFormat>
  <Paragraphs>84</Paragraphs>
  <Slides>21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Times New Roman</vt:lpstr>
      <vt:lpstr>Схема</vt:lpstr>
      <vt:lpstr>Web-приложения для генерирования формы рационализаторского предложения</vt:lpstr>
      <vt:lpstr>Белорусский государственный технологический университет</vt:lpstr>
      <vt:lpstr>Рационализованное предложение</vt:lpstr>
      <vt:lpstr>Презентация PowerPoint</vt:lpstr>
      <vt:lpstr>Презентация PowerPoint</vt:lpstr>
      <vt:lpstr>Web-приложение</vt:lpstr>
      <vt:lpstr>Базы данных</vt:lpstr>
      <vt:lpstr>Взаимодействие веб-приложений и баз данных</vt:lpstr>
      <vt:lpstr>Разработка нашей базы данных</vt:lpstr>
      <vt:lpstr>Взаимодействие с сервером</vt:lpstr>
      <vt:lpstr>СЕРВЕР</vt:lpstr>
      <vt:lpstr>Презентация PowerPoint</vt:lpstr>
      <vt:lpstr>Паттерн mvc</vt:lpstr>
      <vt:lpstr>Docxtemplater</vt:lpstr>
      <vt:lpstr>Front-end</vt:lpstr>
      <vt:lpstr>UI</vt:lpstr>
      <vt:lpstr>CSS</vt:lpstr>
      <vt:lpstr>CSS</vt:lpstr>
      <vt:lpstr>HBS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wee wef</dc:creator>
  <cp:lastModifiedBy>Илья Дмитрук</cp:lastModifiedBy>
  <cp:revision>12</cp:revision>
  <dcterms:created xsi:type="dcterms:W3CDTF">2024-07-09T09:18:46Z</dcterms:created>
  <dcterms:modified xsi:type="dcterms:W3CDTF">2024-09-22T10:05:59Z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